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Ligh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c570999e4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c570999e4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c570999e4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c570999e4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c570999e4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c570999e4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c570999e4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c570999e4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c570999e4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c570999e4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c570999e4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c570999e4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c570999e4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c570999e4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c570999e4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c570999e4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c570999e4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c570999e4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c570999e4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ac570999e4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d326b0bc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d326b0bc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c570999e4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c570999e4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e191390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e191390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e1913908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e1913908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e1913908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e1913908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e191390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e191390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e1913908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ae1913908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e1913908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e1913908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c570999e4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c570999e4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e1913908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ae1913908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1bc9d99b0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a1bc9d99b0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1bc9d99b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1bc9d99b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d326b0bc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9d326b0bc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1ec5db2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1ec5db2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c570999e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c570999e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c570999e4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c570999e4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c570999e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c570999e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c570999e4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c570999e4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c570999e4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c570999e4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electro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ectromagnetic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hardware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rdware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softwar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ware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firmwar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mware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outreach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reach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lista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1878925" y="1595550"/>
            <a:ext cx="5471100" cy="27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●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●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partner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economic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conomic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go 1 perso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" name="Google Shape;1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654" y="4282277"/>
            <a:ext cx="420708" cy="4207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>
            <a:off x="3262800" y="1163413"/>
            <a:ext cx="2618400" cy="261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Tu foto aquí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376950" y="360005"/>
            <a:ext cx="8390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536750" y="3878400"/>
            <a:ext cx="607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"/>
              <a:buNone/>
              <a:defRPr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1536750" y="4307391"/>
            <a:ext cx="607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"/>
              <a:buNone/>
              <a:defRPr sz="15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impactante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30850" y="526350"/>
            <a:ext cx="8082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4800"/>
              <a:buFont typeface="Roboto"/>
              <a:buNone/>
              <a:defRPr b="1" sz="48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direc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rection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mech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chanic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09700" y="1152475"/>
            <a:ext cx="7422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Relationship Id="rId4" Type="http://schemas.openxmlformats.org/officeDocument/2006/relationships/image" Target="../media/image42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6"/>
          <p:cNvSpPr txBox="1"/>
          <p:nvPr>
            <p:ph type="title"/>
          </p:nvPr>
        </p:nvSpPr>
        <p:spPr>
          <a:xfrm>
            <a:off x="343625" y="6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Contenedores - Array</a:t>
            </a:r>
            <a:endParaRPr/>
          </a:p>
        </p:txBody>
      </p:sp>
      <p:pic>
        <p:nvPicPr>
          <p:cNvPr id="133" name="Google Shape;1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050" y="3927975"/>
            <a:ext cx="3479700" cy="10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6"/>
          <p:cNvSpPr txBox="1"/>
          <p:nvPr/>
        </p:nvSpPr>
        <p:spPr>
          <a:xfrm>
            <a:off x="4646575" y="791575"/>
            <a:ext cx="43188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Array = Tamaño fijo en tiempo de ejecución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Es como int a[5]; solo que cuenta con una cantidad de funciones que te facilitan su uso y seguridad.  Además de que puedes utilizar sobre el diferentes algoritmos de la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librería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estándar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5" name="Google Shape;1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25" y="535975"/>
            <a:ext cx="3903100" cy="45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type="title"/>
          </p:nvPr>
        </p:nvSpPr>
        <p:spPr>
          <a:xfrm>
            <a:off x="343625" y="6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Contenedores - Vector</a:t>
            </a:r>
            <a:endParaRPr/>
          </a:p>
        </p:txBody>
      </p:sp>
      <p:sp>
        <p:nvSpPr>
          <p:cNvPr id="141" name="Google Shape;141;p37"/>
          <p:cNvSpPr txBox="1"/>
          <p:nvPr/>
        </p:nvSpPr>
        <p:spPr>
          <a:xfrm>
            <a:off x="4263225" y="639475"/>
            <a:ext cx="43188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Vector = Se crea en el heap, tamaño dinámico.</a:t>
            </a:r>
            <a:endParaRPr sz="15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Size = </a:t>
            </a:r>
            <a:r>
              <a:rPr lang="es"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número</a:t>
            </a:r>
            <a:r>
              <a:rPr lang="es"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elementos</a:t>
            </a:r>
            <a:endParaRPr sz="15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Capacity = número de elementos máximos.</a:t>
            </a:r>
            <a:endParaRPr sz="15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Si Size == Capacity, se realoca el Vector en otro lugar del Heap aumentando su capacity.</a:t>
            </a:r>
            <a:endParaRPr sz="15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2" name="Google Shape;1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5" y="551975"/>
            <a:ext cx="3797924" cy="46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099" y="1953650"/>
            <a:ext cx="3086623" cy="17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9870" y="3475675"/>
            <a:ext cx="3389650" cy="16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489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Contenedores - String</a:t>
            </a:r>
            <a:endParaRPr/>
          </a:p>
        </p:txBody>
      </p:sp>
      <p:sp>
        <p:nvSpPr>
          <p:cNvPr id="150" name="Google Shape;150;p38"/>
          <p:cNvSpPr txBox="1"/>
          <p:nvPr/>
        </p:nvSpPr>
        <p:spPr>
          <a:xfrm>
            <a:off x="2271775" y="572700"/>
            <a:ext cx="39615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Como std::vector&lt;char&gt; pero con funciones propias para string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1" name="Google Shape;1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5" y="1511500"/>
            <a:ext cx="8682549" cy="34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9"/>
          <p:cNvSpPr txBox="1"/>
          <p:nvPr>
            <p:ph type="title"/>
          </p:nvPr>
        </p:nvSpPr>
        <p:spPr>
          <a:xfrm>
            <a:off x="343625" y="6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Contenedores - Unordered_Map</a:t>
            </a:r>
            <a:endParaRPr/>
          </a:p>
        </p:txBody>
      </p:sp>
      <p:pic>
        <p:nvPicPr>
          <p:cNvPr id="157" name="Google Shape;1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25" y="639475"/>
            <a:ext cx="477147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9"/>
          <p:cNvSpPr txBox="1"/>
          <p:nvPr/>
        </p:nvSpPr>
        <p:spPr>
          <a:xfrm>
            <a:off x="5413275" y="924700"/>
            <a:ext cx="3562200" cy="15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Funciona mediante: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clave, valor.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Para saber la posición en la que se encuentra el valor se realiza un hash(clave);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Ocupa más memoria.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Búsqueda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en O(1), constante.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9" name="Google Shape;1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825" y="3339425"/>
            <a:ext cx="2108500" cy="17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/>
          <p:nvPr>
            <p:ph type="title"/>
          </p:nvPr>
        </p:nvSpPr>
        <p:spPr>
          <a:xfrm>
            <a:off x="343625" y="6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Contenedores - Map</a:t>
            </a:r>
            <a:endParaRPr/>
          </a:p>
        </p:txBody>
      </p:sp>
      <p:pic>
        <p:nvPicPr>
          <p:cNvPr id="165" name="Google Shape;1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1875"/>
            <a:ext cx="4542076" cy="2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0"/>
          <p:cNvSpPr txBox="1"/>
          <p:nvPr/>
        </p:nvSpPr>
        <p:spPr>
          <a:xfrm>
            <a:off x="5104450" y="908725"/>
            <a:ext cx="39615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Mantiene los elementos ordenados por clave. Para ello utiliza un arbol rojo-negro. A la izquierda de un nodo los números más pequeños a la derecha de un nodo los más grandes.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Búsqueda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, Inserción y Eliminación en O(log n);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1"/>
          <p:cNvSpPr txBox="1"/>
          <p:nvPr>
            <p:ph type="title"/>
          </p:nvPr>
        </p:nvSpPr>
        <p:spPr>
          <a:xfrm>
            <a:off x="3489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Contenedores - Unordered_set</a:t>
            </a:r>
            <a:endParaRPr/>
          </a:p>
        </p:txBody>
      </p:sp>
      <p:sp>
        <p:nvSpPr>
          <p:cNvPr id="172" name="Google Shape;172;p41"/>
          <p:cNvSpPr txBox="1"/>
          <p:nvPr/>
        </p:nvSpPr>
        <p:spPr>
          <a:xfrm>
            <a:off x="4545375" y="919375"/>
            <a:ext cx="39615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Utiliza el valor para realizar el hashing.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Búsqueda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0(1);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Eliminación 0(1);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Inserción O(1);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No permite tener valores duplicados.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3" name="Google Shape;1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25" y="525350"/>
            <a:ext cx="3448875" cy="458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>
            <p:ph type="title"/>
          </p:nvPr>
        </p:nvSpPr>
        <p:spPr>
          <a:xfrm>
            <a:off x="3489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Contenedores - Set</a:t>
            </a:r>
            <a:endParaRPr/>
          </a:p>
        </p:txBody>
      </p:sp>
      <p:sp>
        <p:nvSpPr>
          <p:cNvPr id="179" name="Google Shape;179;p42"/>
          <p:cNvSpPr txBox="1"/>
          <p:nvPr/>
        </p:nvSpPr>
        <p:spPr>
          <a:xfrm>
            <a:off x="2452825" y="1095075"/>
            <a:ext cx="39615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Como el map, pero solo tiene el valor.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No permite tener valores duplicados.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3489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Contenedores - Stack,queue,deque</a:t>
            </a:r>
            <a:endParaRPr/>
          </a:p>
        </p:txBody>
      </p:sp>
      <p:pic>
        <p:nvPicPr>
          <p:cNvPr id="185" name="Google Shape;1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50" y="1433275"/>
            <a:ext cx="3972700" cy="28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3"/>
          <p:cNvSpPr txBox="1"/>
          <p:nvPr/>
        </p:nvSpPr>
        <p:spPr>
          <a:xfrm>
            <a:off x="707050" y="641925"/>
            <a:ext cx="34443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Stack: Vector que </a:t>
            </a:r>
            <a:r>
              <a:rPr b="1" lang="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sólo</a:t>
            </a:r>
            <a:r>
              <a:rPr b="1" lang="e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puedes añadir o eliminar del elemento top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575" y="969900"/>
            <a:ext cx="3940373" cy="156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3"/>
          <p:cNvSpPr txBox="1"/>
          <p:nvPr/>
        </p:nvSpPr>
        <p:spPr>
          <a:xfrm>
            <a:off x="5475200" y="554563"/>
            <a:ext cx="38391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Queue</a:t>
            </a:r>
            <a:r>
              <a:rPr lang="es" sz="21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Vector FIFO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98625" y="2819550"/>
            <a:ext cx="4238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Deque: Vector solo por delante y por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detrás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0" name="Google Shape;1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100" y="3525575"/>
            <a:ext cx="4354924" cy="14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>
            <p:ph type="title"/>
          </p:nvPr>
        </p:nvSpPr>
        <p:spPr>
          <a:xfrm>
            <a:off x="2424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Contenedores - Priority_queue</a:t>
            </a:r>
            <a:endParaRPr/>
          </a:p>
        </p:txBody>
      </p:sp>
      <p:sp>
        <p:nvSpPr>
          <p:cNvPr id="196" name="Google Shape;196;p44"/>
          <p:cNvSpPr txBox="1"/>
          <p:nvPr/>
        </p:nvSpPr>
        <p:spPr>
          <a:xfrm>
            <a:off x="2277125" y="605225"/>
            <a:ext cx="39615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Usa heap binario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7" name="Google Shape;1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00" y="1445150"/>
            <a:ext cx="6097125" cy="35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/>
          <p:nvPr/>
        </p:nvSpPr>
        <p:spPr>
          <a:xfrm>
            <a:off x="6962725" y="1411050"/>
            <a:ext cx="18582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El primer elemento siempre es el más prioritario.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 txBox="1"/>
          <p:nvPr>
            <p:ph type="title"/>
          </p:nvPr>
        </p:nvSpPr>
        <p:spPr>
          <a:xfrm>
            <a:off x="253150" y="33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Iteradores</a:t>
            </a:r>
            <a:endParaRPr/>
          </a:p>
        </p:txBody>
      </p:sp>
      <p:sp>
        <p:nvSpPr>
          <p:cNvPr id="204" name="Google Shape;204;p45"/>
          <p:cNvSpPr txBox="1"/>
          <p:nvPr/>
        </p:nvSpPr>
        <p:spPr>
          <a:xfrm>
            <a:off x="5344050" y="1403900"/>
            <a:ext cx="34296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Puntero, que te permite recorrer un contenedor sin importar la implementación.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Implementado por el contenedor.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5" name="Google Shape;205;p45"/>
          <p:cNvSpPr txBox="1"/>
          <p:nvPr/>
        </p:nvSpPr>
        <p:spPr>
          <a:xfrm>
            <a:off x="866125" y="1057800"/>
            <a:ext cx="284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	Vector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6" name="Google Shape;2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50" y="1497875"/>
            <a:ext cx="4285925" cy="25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5"/>
          <p:cNvSpPr txBox="1"/>
          <p:nvPr/>
        </p:nvSpPr>
        <p:spPr>
          <a:xfrm>
            <a:off x="4857525" y="3233525"/>
            <a:ext cx="284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	vector&lt;int&gt; a;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auto it = a.begin(); // ele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8" name="Google Shape;2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025" y="3292100"/>
            <a:ext cx="4285925" cy="132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6"/>
          <p:cNvSpPr txBox="1"/>
          <p:nvPr>
            <p:ph type="title"/>
          </p:nvPr>
        </p:nvSpPr>
        <p:spPr>
          <a:xfrm>
            <a:off x="471425" y="6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Lambda</a:t>
            </a:r>
            <a:endParaRPr/>
          </a:p>
        </p:txBody>
      </p:sp>
      <p:sp>
        <p:nvSpPr>
          <p:cNvPr id="214" name="Google Shape;214;p46"/>
          <p:cNvSpPr txBox="1"/>
          <p:nvPr>
            <p:ph idx="1" type="subTitle"/>
          </p:nvPr>
        </p:nvSpPr>
        <p:spPr>
          <a:xfrm>
            <a:off x="1693125" y="610525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Funci</a:t>
            </a:r>
            <a:r>
              <a:rPr lang="es"/>
              <a:t>ón sin nombre que se guarda en una variable, se utiliza para funciones pequeñas. Permite acceder al contexto y recibir </a:t>
            </a:r>
            <a:r>
              <a:rPr lang="es"/>
              <a:t>parámetros</a:t>
            </a:r>
            <a:endParaRPr/>
          </a:p>
        </p:txBody>
      </p:sp>
      <p:pic>
        <p:nvPicPr>
          <p:cNvPr id="215" name="Google Shape;2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400" y="1278425"/>
            <a:ext cx="3210925" cy="6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6"/>
          <p:cNvSpPr txBox="1"/>
          <p:nvPr/>
        </p:nvSpPr>
        <p:spPr>
          <a:xfrm>
            <a:off x="296425" y="1888425"/>
            <a:ext cx="838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Si [=](){}; accede a una copia de todas las variables del scope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Si [&amp;](){}; accede a la referencia de todas las variables del scope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Le puedes especificar las variables que quieres que se copien o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referencian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7" name="Google Shape;2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450" y="2927625"/>
            <a:ext cx="4053201" cy="20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Crear variables en tiempo de compilaci</a:t>
            </a:r>
            <a:r>
              <a:rPr lang="es"/>
              <a:t>ón</a:t>
            </a:r>
            <a:endParaRPr/>
          </a:p>
        </p:txBody>
      </p:sp>
      <p:sp>
        <p:nvSpPr>
          <p:cNvPr id="223" name="Google Shape;223;p47"/>
          <p:cNvSpPr txBox="1"/>
          <p:nvPr>
            <p:ph idx="1" type="subTitle"/>
          </p:nvPr>
        </p:nvSpPr>
        <p:spPr>
          <a:xfrm>
            <a:off x="1950775" y="10183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	Existen keywords para crear variables o llamar a funciones en tiempo de compilaci</a:t>
            </a:r>
            <a:r>
              <a:rPr lang="es"/>
              <a:t>ón.</a:t>
            </a:r>
            <a:endParaRPr/>
          </a:p>
        </p:txBody>
      </p:sp>
      <p:sp>
        <p:nvSpPr>
          <p:cNvPr id="224" name="Google Shape;224;p47"/>
          <p:cNvSpPr txBox="1"/>
          <p:nvPr/>
        </p:nvSpPr>
        <p:spPr>
          <a:xfrm>
            <a:off x="2476775" y="1970850"/>
            <a:ext cx="4069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Que se puede y no puede hacer en tiempo de compilación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7"/>
          <p:cNvSpPr/>
          <p:nvPr/>
        </p:nvSpPr>
        <p:spPr>
          <a:xfrm>
            <a:off x="87675" y="3119700"/>
            <a:ext cx="4376400" cy="1906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Modificar variables no locales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Hacer reinterpret_cast;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Llamar a funciones no constexpr.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Depender de variables inicializadas en t.ejec.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Asignación dinámica de memoria (Heap)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Variables estáticas de función (sin constexpr)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" name="Google Shape;226;p47"/>
          <p:cNvSpPr/>
          <p:nvPr/>
        </p:nvSpPr>
        <p:spPr>
          <a:xfrm>
            <a:off x="4974750" y="3083175"/>
            <a:ext cx="3638400" cy="19068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Operaciones aritméticas básicas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Crear variables locales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Operaciones lógicas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Llamar a funciones constexpr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Constructores constexpr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Crear arrays con tamaño conocido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" name="Google Shape;227;p47"/>
          <p:cNvSpPr/>
          <p:nvPr/>
        </p:nvSpPr>
        <p:spPr>
          <a:xfrm>
            <a:off x="1300475" y="2484100"/>
            <a:ext cx="1095900" cy="6867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Constexpr (C++11)</a:t>
            </a:r>
            <a:endParaRPr/>
          </a:p>
        </p:txBody>
      </p:sp>
      <p:sp>
        <p:nvSpPr>
          <p:cNvPr id="233" name="Google Shape;233;p48"/>
          <p:cNvSpPr txBox="1"/>
          <p:nvPr/>
        </p:nvSpPr>
        <p:spPr>
          <a:xfrm>
            <a:off x="1695025" y="1183600"/>
            <a:ext cx="6348900" cy="30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Para variables -&gt; Indica que la variable tiene que tener un valor conocido en tiempo de compilación. Durante la ejecución del programa la variable se considera const.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Para funciones -&gt; Indica que la función puede ser ejecutada en tiempo de compilación, no te asegura que esta vaya a ser ejecutada en tiempo de compilación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Para condiciones -&gt; solo se compila la rama correcta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Constexpr (C++11) Ejemplo</a:t>
            </a:r>
            <a:endParaRPr/>
          </a:p>
        </p:txBody>
      </p:sp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50" y="1695825"/>
            <a:ext cx="4753050" cy="18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9"/>
          <p:cNvSpPr txBox="1"/>
          <p:nvPr/>
        </p:nvSpPr>
        <p:spPr>
          <a:xfrm>
            <a:off x="1804600" y="958950"/>
            <a:ext cx="2469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Ejemplo de función y variables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1" name="Google Shape;2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425" y="1841975"/>
            <a:ext cx="314325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9"/>
          <p:cNvSpPr txBox="1"/>
          <p:nvPr/>
        </p:nvSpPr>
        <p:spPr>
          <a:xfrm>
            <a:off x="6282200" y="1163013"/>
            <a:ext cx="2469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Ejemplo de condiciones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Consteval (C++20)</a:t>
            </a:r>
            <a:endParaRPr/>
          </a:p>
        </p:txBody>
      </p:sp>
      <p:sp>
        <p:nvSpPr>
          <p:cNvPr id="248" name="Google Shape;248;p50"/>
          <p:cNvSpPr txBox="1"/>
          <p:nvPr/>
        </p:nvSpPr>
        <p:spPr>
          <a:xfrm>
            <a:off x="1695025" y="1183600"/>
            <a:ext cx="6348900" cy="30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Para funciones -&gt; Solo permite que una funci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ón sea ejecutada en tiempo de compilación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9" name="Google Shape;2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000" y="2423175"/>
            <a:ext cx="4678625" cy="22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Constinit (C++11)</a:t>
            </a:r>
            <a:endParaRPr/>
          </a:p>
        </p:txBody>
      </p:sp>
      <p:sp>
        <p:nvSpPr>
          <p:cNvPr id="255" name="Google Shape;255;p51"/>
          <p:cNvSpPr txBox="1"/>
          <p:nvPr/>
        </p:nvSpPr>
        <p:spPr>
          <a:xfrm>
            <a:off x="1695025" y="1183600"/>
            <a:ext cx="6348900" cy="30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Para variables -&gt; Indica que la variable tiene que tener un valor conocido en tiempo de compilaci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ón, pero que se podrá modificar en tiempo de compilación.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2"/>
          <p:cNvSpPr txBox="1"/>
          <p:nvPr>
            <p:ph type="title"/>
          </p:nvPr>
        </p:nvSpPr>
        <p:spPr>
          <a:xfrm>
            <a:off x="348225" y="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Constinit (C++20) Ejemplo</a:t>
            </a:r>
            <a:endParaRPr/>
          </a:p>
        </p:txBody>
      </p:sp>
      <p:pic>
        <p:nvPicPr>
          <p:cNvPr id="261" name="Google Shape;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775" y="652075"/>
            <a:ext cx="4041275" cy="445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type="title"/>
          </p:nvPr>
        </p:nvSpPr>
        <p:spPr>
          <a:xfrm>
            <a:off x="384750" y="7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Ejemplo: Calcular los N n</a:t>
            </a:r>
            <a:r>
              <a:rPr lang="es"/>
              <a:t>úmeros primos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tiempo de compilación</a:t>
            </a:r>
            <a:endParaRPr/>
          </a:p>
        </p:txBody>
      </p:sp>
      <p:pic>
        <p:nvPicPr>
          <p:cNvPr id="267" name="Google Shape;2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5" y="975200"/>
            <a:ext cx="3595650" cy="41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3"/>
          <p:cNvPicPr preferRelativeResize="0"/>
          <p:nvPr/>
        </p:nvPicPr>
        <p:blipFill rotWithShape="1">
          <a:blip r:embed="rId4">
            <a:alphaModFix/>
          </a:blip>
          <a:srcRect b="0" l="0" r="63838" t="0"/>
          <a:stretch/>
        </p:blipFill>
        <p:spPr>
          <a:xfrm>
            <a:off x="4375575" y="2190000"/>
            <a:ext cx="4529775" cy="25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Ejemplo: Calcular los N números primos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tiempo de compilación</a:t>
            </a:r>
            <a:endParaRPr/>
          </a:p>
        </p:txBody>
      </p:sp>
      <p:pic>
        <p:nvPicPr>
          <p:cNvPr id="274" name="Google Shape;2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5" y="2086775"/>
            <a:ext cx="2920792" cy="22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417" y="2123300"/>
            <a:ext cx="2920792" cy="22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933" y="1608175"/>
            <a:ext cx="2290992" cy="348680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4"/>
          <p:cNvSpPr txBox="1"/>
          <p:nvPr/>
        </p:nvSpPr>
        <p:spPr>
          <a:xfrm>
            <a:off x="87675" y="1607350"/>
            <a:ext cx="2564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que devuelve 0</a:t>
            </a:r>
            <a:endParaRPr/>
          </a:p>
        </p:txBody>
      </p:sp>
      <p:sp>
        <p:nvSpPr>
          <p:cNvPr id="278" name="Google Shape;278;p54"/>
          <p:cNvSpPr txBox="1"/>
          <p:nvPr/>
        </p:nvSpPr>
        <p:spPr>
          <a:xfrm>
            <a:off x="4069500" y="1607350"/>
            <a:ext cx="21762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que calcula los números primos</a:t>
            </a:r>
            <a:endParaRPr/>
          </a:p>
        </p:txBody>
      </p:sp>
      <p:sp>
        <p:nvSpPr>
          <p:cNvPr id="279" name="Google Shape;279;p54"/>
          <p:cNvSpPr/>
          <p:nvPr/>
        </p:nvSpPr>
        <p:spPr>
          <a:xfrm>
            <a:off x="3127025" y="2995500"/>
            <a:ext cx="395100" cy="467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0" name="Google Shape;280;p54"/>
          <p:cNvSpPr txBox="1"/>
          <p:nvPr/>
        </p:nvSpPr>
        <p:spPr>
          <a:xfrm>
            <a:off x="6822725" y="1078963"/>
            <a:ext cx="21762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array de n</a:t>
            </a:r>
            <a:r>
              <a:rPr lang="es"/>
              <a:t>úmeros primos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5"/>
          <p:cNvSpPr txBox="1"/>
          <p:nvPr>
            <p:ph type="title"/>
          </p:nvPr>
        </p:nvSpPr>
        <p:spPr>
          <a:xfrm>
            <a:off x="238850" y="23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</a:t>
            </a:r>
            <a:endParaRPr/>
          </a:p>
        </p:txBody>
      </p:sp>
      <p:sp>
        <p:nvSpPr>
          <p:cNvPr id="286" name="Google Shape;286;p55"/>
          <p:cNvSpPr txBox="1"/>
          <p:nvPr>
            <p:ph idx="1" type="subTitle"/>
          </p:nvPr>
        </p:nvSpPr>
        <p:spPr>
          <a:xfrm>
            <a:off x="1083225" y="805950"/>
            <a:ext cx="7518600" cy="4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 una clase llamada math que tenga varias funciones:	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funci</a:t>
            </a:r>
            <a:r>
              <a:rPr lang="es"/>
              <a:t>ón que calcule el factorial de un número en tiempo de compilación.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función que calcule el pow(X,Y) en tiempo de compilación.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función que calcule la suma de los N primeros números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naturales que se pueda realizar en tiempo de compilación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comprobad que la funci</a:t>
            </a:r>
            <a:r>
              <a:rPr lang="es"/>
              <a:t>ón se pueda ejecutar en                  tiempo de ejecución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>
            <a:off x="311700" y="378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Contenedores en C++</a:t>
            </a:r>
            <a:endParaRPr/>
          </a:p>
        </p:txBody>
      </p:sp>
      <p:pic>
        <p:nvPicPr>
          <p:cNvPr id="80" name="Google Shape;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50" y="1035050"/>
            <a:ext cx="3379143" cy="34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9"/>
          <p:cNvSpPr txBox="1"/>
          <p:nvPr/>
        </p:nvSpPr>
        <p:spPr>
          <a:xfrm>
            <a:off x="5459000" y="1127725"/>
            <a:ext cx="36849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dk1"/>
                </a:solidFill>
              </a:rPr>
              <a:t>La librería estándar de C++ incluye una colección de estructuras de datos (como vector, array, set, unordered_map, etc.) que ya vienen implementadas, probadas y optimizadas.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Su uso evita que tengamos que escribir nuestras propias estructuras de datos, lo que hace el código más seguro, más eficiente y menos propenso a errores.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Además cuenta con algoritmos ya implementados utiles.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>
            <p:ph type="title"/>
          </p:nvPr>
        </p:nvSpPr>
        <p:spPr>
          <a:xfrm>
            <a:off x="226500" y="26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Templates (genéridad) - Funciones</a:t>
            </a:r>
            <a:endParaRPr/>
          </a:p>
        </p:txBody>
      </p:sp>
      <p:sp>
        <p:nvSpPr>
          <p:cNvPr id="87" name="Google Shape;87;p30"/>
          <p:cNvSpPr txBox="1"/>
          <p:nvPr/>
        </p:nvSpPr>
        <p:spPr>
          <a:xfrm>
            <a:off x="5982975" y="1521050"/>
            <a:ext cx="3349200" cy="3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Cuando se instancia es cuando se crea la función especializada. Esto se realiza en tiempo de Compilación.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8" name="Google Shape;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0" y="1335000"/>
            <a:ext cx="5779475" cy="29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/>
          <p:nvPr>
            <p:ph type="title"/>
          </p:nvPr>
        </p:nvSpPr>
        <p:spPr>
          <a:xfrm>
            <a:off x="226500" y="26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Templates (genéridad) - Funciones</a:t>
            </a:r>
            <a:endParaRPr/>
          </a:p>
        </p:txBody>
      </p:sp>
      <p:sp>
        <p:nvSpPr>
          <p:cNvPr id="94" name="Google Shape;94;p31"/>
          <p:cNvSpPr txBox="1"/>
          <p:nvPr/>
        </p:nvSpPr>
        <p:spPr>
          <a:xfrm>
            <a:off x="5551700" y="1899075"/>
            <a:ext cx="3349200" cy="3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Se crea en ensamblador una funci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ón para sumar int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y otro para sumar floats y otra para sumar strings.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5" name="Google Shape;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00" y="1145675"/>
            <a:ext cx="4510100" cy="33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1"/>
          <p:cNvSpPr/>
          <p:nvPr/>
        </p:nvSpPr>
        <p:spPr>
          <a:xfrm>
            <a:off x="685100" y="1712725"/>
            <a:ext cx="1070100" cy="13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7" name="Google Shape;97;p31"/>
          <p:cNvSpPr/>
          <p:nvPr/>
        </p:nvSpPr>
        <p:spPr>
          <a:xfrm>
            <a:off x="715050" y="4261175"/>
            <a:ext cx="1070100" cy="13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2"/>
          <p:cNvSpPr txBox="1"/>
          <p:nvPr>
            <p:ph type="title"/>
          </p:nvPr>
        </p:nvSpPr>
        <p:spPr>
          <a:xfrm>
            <a:off x="226500" y="26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Templates (genéridad) - Funciones</a:t>
            </a:r>
            <a:endParaRPr/>
          </a:p>
        </p:txBody>
      </p:sp>
      <p:sp>
        <p:nvSpPr>
          <p:cNvPr id="103" name="Google Shape;103;p32"/>
          <p:cNvSpPr txBox="1"/>
          <p:nvPr/>
        </p:nvSpPr>
        <p:spPr>
          <a:xfrm>
            <a:off x="5551700" y="1899075"/>
            <a:ext cx="3349200" cy="3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Se crea en ensamblador una función para sumar int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y otro para sumar floats y otra para sumar strings.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4" name="Google Shape;1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00" y="1145675"/>
            <a:ext cx="4510100" cy="33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2"/>
          <p:cNvSpPr/>
          <p:nvPr/>
        </p:nvSpPr>
        <p:spPr>
          <a:xfrm>
            <a:off x="685100" y="1712725"/>
            <a:ext cx="1070100" cy="13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2"/>
          <p:cNvSpPr/>
          <p:nvPr/>
        </p:nvSpPr>
        <p:spPr>
          <a:xfrm>
            <a:off x="715050" y="4261175"/>
            <a:ext cx="1070100" cy="13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3"/>
          <p:cNvSpPr txBox="1"/>
          <p:nvPr>
            <p:ph type="title"/>
          </p:nvPr>
        </p:nvSpPr>
        <p:spPr>
          <a:xfrm>
            <a:off x="199875" y="15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Templates (</a:t>
            </a:r>
            <a:r>
              <a:rPr lang="es"/>
              <a:t>generalidad</a:t>
            </a:r>
            <a:r>
              <a:rPr lang="es"/>
              <a:t>) - Objetos</a:t>
            </a:r>
            <a:endParaRPr/>
          </a:p>
        </p:txBody>
      </p:sp>
      <p:pic>
        <p:nvPicPr>
          <p:cNvPr id="112" name="Google Shape;1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25" y="1124800"/>
            <a:ext cx="5936800" cy="29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3"/>
          <p:cNvSpPr txBox="1"/>
          <p:nvPr/>
        </p:nvSpPr>
        <p:spPr>
          <a:xfrm>
            <a:off x="6467550" y="1323150"/>
            <a:ext cx="24120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Creará clases diferentes por cada combinación de tipos de datos. Puedes tener varios tipos de datos templates.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4"/>
          <p:cNvSpPr txBox="1"/>
          <p:nvPr>
            <p:ph type="title"/>
          </p:nvPr>
        </p:nvSpPr>
        <p:spPr>
          <a:xfrm>
            <a:off x="199875" y="15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Templates (generalidad) - Objetos</a:t>
            </a:r>
            <a:endParaRPr/>
          </a:p>
        </p:txBody>
      </p:sp>
      <p:sp>
        <p:nvSpPr>
          <p:cNvPr id="119" name="Google Shape;119;p34"/>
          <p:cNvSpPr txBox="1"/>
          <p:nvPr/>
        </p:nvSpPr>
        <p:spPr>
          <a:xfrm>
            <a:off x="5216300" y="983550"/>
            <a:ext cx="36951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Existen los Non-type template parameter(NTTP)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que permiten crear objetos pasando un número conocido en tiempo de compilación como parámetro.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0" name="Google Shape;1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25" y="1185900"/>
            <a:ext cx="484822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4"/>
          <p:cNvSpPr txBox="1"/>
          <p:nvPr/>
        </p:nvSpPr>
        <p:spPr>
          <a:xfrm>
            <a:off x="5429250" y="3267500"/>
            <a:ext cx="29925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N se sustituye por el valor al compilar. No ocupa memoria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Contenedores</a:t>
            </a:r>
            <a:endParaRPr/>
          </a:p>
        </p:txBody>
      </p:sp>
      <p:sp>
        <p:nvSpPr>
          <p:cNvPr id="127" name="Google Shape;127;p35"/>
          <p:cNvSpPr txBox="1"/>
          <p:nvPr/>
        </p:nvSpPr>
        <p:spPr>
          <a:xfrm>
            <a:off x="1366625" y="1415475"/>
            <a:ext cx="5665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Usan Templates para tener utilidad para todos los tipos de datos</a:t>
            </a:r>
            <a:endParaRPr sz="25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1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